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529" autoAdjust="0"/>
    <p:restoredTop sz="94660"/>
  </p:normalViewPr>
  <p:slideViewPr>
    <p:cSldViewPr>
      <p:cViewPr>
        <p:scale>
          <a:sx n="100" d="100"/>
          <a:sy n="100" d="100"/>
        </p:scale>
        <p:origin x="-1512" y="150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66D228-BEEA-4F78-8B9C-FA96FA5AF926}" type="datetimeFigureOut">
              <a:rPr lang="en-US" smtClean="0"/>
              <a:pPr/>
              <a:t>9/22/2012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37B3B-C509-406F-930E-1BFA25B22B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C98755-F26B-4DBC-B259-D0B412F1F8DC}"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98755-F26B-4DBC-B259-D0B412F1F8DC}"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98755-F26B-4DBC-B259-D0B412F1F8DC}"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98755-F26B-4DBC-B259-D0B412F1F8DC}"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98755-F26B-4DBC-B259-D0B412F1F8DC}"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C98755-F26B-4DBC-B259-D0B412F1F8DC}"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C98755-F26B-4DBC-B259-D0B412F1F8DC}" type="datetimeFigureOut">
              <a:rPr lang="en-US" smtClean="0"/>
              <a:pPr/>
              <a:t>9/22/2012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C98755-F26B-4DBC-B259-D0B412F1F8DC}" type="datetimeFigureOut">
              <a:rPr lang="en-US" smtClean="0"/>
              <a:pPr/>
              <a:t>9/22/2012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98755-F26B-4DBC-B259-D0B412F1F8DC}" type="datetimeFigureOut">
              <a:rPr lang="en-US" smtClean="0"/>
              <a:pPr/>
              <a:t>9/22/2012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98755-F26B-4DBC-B259-D0B412F1F8DC}"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98755-F26B-4DBC-B259-D0B412F1F8DC}"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BF16B-93CB-43FC-82B5-D5FC322C4A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EC98755-F26B-4DBC-B259-D0B412F1F8DC}" type="datetimeFigureOut">
              <a:rPr lang="en-US" smtClean="0"/>
              <a:pPr/>
              <a:t>9/22/2012</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76BF16B-93CB-43FC-82B5-D5FC322C4A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477000"/>
            <a:ext cx="6858000" cy="1077218"/>
          </a:xfrm>
          <a:prstGeom prst="rect">
            <a:avLst/>
          </a:prstGeom>
          <a:effectLst>
            <a:outerShdw blurRad="63500" sx="102000" sy="102000" algn="ctr" rotWithShape="0">
              <a:prstClr val="black">
                <a:alpha val="40000"/>
              </a:prstClr>
            </a:outerShdw>
            <a:softEdge rad="63500"/>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algn="r"/>
            <a:r>
              <a:rPr lang="en-US" sz="1600" dirty="0" smtClean="0">
                <a:latin typeface="Bell MT" pitchFamily="18" charset="0"/>
              </a:rPr>
              <a:t>Neuroscience Communication in emerging economies: the challenge of change </a:t>
            </a:r>
          </a:p>
          <a:p>
            <a:pPr algn="r"/>
            <a:r>
              <a:rPr lang="en-US" sz="1600" dirty="0" smtClean="0">
                <a:solidFill>
                  <a:schemeClr val="tx1">
                    <a:lumMod val="75000"/>
                    <a:lumOff val="25000"/>
                  </a:schemeClr>
                </a:solidFill>
                <a:latin typeface="Bell MT" pitchFamily="18" charset="0"/>
              </a:rPr>
              <a:t>Date: 27</a:t>
            </a:r>
            <a:r>
              <a:rPr lang="en-US" sz="1600" baseline="30000" dirty="0" smtClean="0">
                <a:solidFill>
                  <a:schemeClr val="tx1">
                    <a:lumMod val="75000"/>
                    <a:lumOff val="25000"/>
                  </a:schemeClr>
                </a:solidFill>
                <a:latin typeface="Bell MT" pitchFamily="18" charset="0"/>
              </a:rPr>
              <a:t>th</a:t>
            </a:r>
            <a:r>
              <a:rPr lang="en-US" sz="1600" dirty="0" smtClean="0">
                <a:solidFill>
                  <a:schemeClr val="tx1">
                    <a:lumMod val="75000"/>
                    <a:lumOff val="25000"/>
                  </a:schemeClr>
                </a:solidFill>
                <a:latin typeface="Bell MT" pitchFamily="18" charset="0"/>
              </a:rPr>
              <a:t> Oct. 2012, 12 noon</a:t>
            </a:r>
          </a:p>
          <a:p>
            <a:pPr algn="r"/>
            <a:r>
              <a:rPr lang="en-US" sz="1600" dirty="0" smtClean="0">
                <a:solidFill>
                  <a:schemeClr val="tx1">
                    <a:lumMod val="75000"/>
                    <a:lumOff val="25000"/>
                  </a:schemeClr>
                </a:solidFill>
                <a:latin typeface="Bell MT" pitchFamily="18" charset="0"/>
              </a:rPr>
              <a:t>Venue: Guru Nanak </a:t>
            </a:r>
            <a:r>
              <a:rPr lang="en-US" sz="1600" dirty="0" err="1" smtClean="0">
                <a:solidFill>
                  <a:schemeClr val="tx1">
                    <a:lumMod val="75000"/>
                    <a:lumOff val="25000"/>
                  </a:schemeClr>
                </a:solidFill>
                <a:latin typeface="Bell MT" pitchFamily="18" charset="0"/>
              </a:rPr>
              <a:t>Bhawan</a:t>
            </a:r>
            <a:r>
              <a:rPr lang="en-US" sz="1600" dirty="0" smtClean="0">
                <a:solidFill>
                  <a:schemeClr val="tx1">
                    <a:lumMod val="75000"/>
                    <a:lumOff val="25000"/>
                  </a:schemeClr>
                </a:solidFill>
                <a:latin typeface="Bell MT" pitchFamily="18" charset="0"/>
              </a:rPr>
              <a:t> Auditorium </a:t>
            </a:r>
          </a:p>
          <a:p>
            <a:pPr algn="r"/>
            <a:r>
              <a:rPr lang="en-US" sz="1600" dirty="0" smtClean="0">
                <a:solidFill>
                  <a:schemeClr val="tx1">
                    <a:lumMod val="75000"/>
                    <a:lumOff val="25000"/>
                  </a:schemeClr>
                </a:solidFill>
                <a:latin typeface="Bell MT" pitchFamily="18" charset="0"/>
              </a:rPr>
              <a:t>Guru Nanak Dev University, Amritsar </a:t>
            </a:r>
            <a:endParaRPr lang="en-US" sz="1600" dirty="0">
              <a:solidFill>
                <a:schemeClr val="tx1">
                  <a:lumMod val="75000"/>
                  <a:lumOff val="25000"/>
                </a:schemeClr>
              </a:solidFill>
              <a:latin typeface="Bell MT" pitchFamily="18" charset="0"/>
            </a:endParaRPr>
          </a:p>
        </p:txBody>
      </p:sp>
      <p:sp>
        <p:nvSpPr>
          <p:cNvPr id="4" name="Footer Placeholder 3"/>
          <p:cNvSpPr>
            <a:spLocks noGrp="1"/>
          </p:cNvSpPr>
          <p:nvPr>
            <p:ph type="ftr" sz="quarter" idx="11"/>
          </p:nvPr>
        </p:nvSpPr>
        <p:spPr>
          <a:xfrm>
            <a:off x="457200" y="7924801"/>
            <a:ext cx="6019800" cy="914400"/>
          </a:xfrm>
        </p:spPr>
        <p:style>
          <a:lnRef idx="1">
            <a:schemeClr val="accent3"/>
          </a:lnRef>
          <a:fillRef idx="2">
            <a:schemeClr val="accent3"/>
          </a:fillRef>
          <a:effectRef idx="1">
            <a:schemeClr val="accent3"/>
          </a:effectRef>
          <a:fontRef idx="minor">
            <a:schemeClr val="dk1"/>
          </a:fontRef>
        </p:style>
        <p:txBody>
          <a:bodyPr/>
          <a:lstStyle/>
          <a:p>
            <a:r>
              <a:rPr lang="en-US" b="1" dirty="0" smtClean="0">
                <a:solidFill>
                  <a:schemeClr val="bg2">
                    <a:lumMod val="50000"/>
                  </a:schemeClr>
                </a:solidFill>
              </a:rPr>
              <a:t>Workshop on Neuroscience Communication</a:t>
            </a:r>
          </a:p>
          <a:p>
            <a:r>
              <a:rPr lang="en-US" b="1" dirty="0" smtClean="0">
                <a:solidFill>
                  <a:schemeClr val="bg2">
                    <a:lumMod val="50000"/>
                  </a:schemeClr>
                </a:solidFill>
              </a:rPr>
              <a:t>Convener : </a:t>
            </a:r>
            <a:r>
              <a:rPr lang="en-US" b="1" dirty="0" smtClean="0">
                <a:solidFill>
                  <a:schemeClr val="bg2">
                    <a:lumMod val="50000"/>
                  </a:schemeClr>
                </a:solidFill>
                <a:cs typeface="Arial" pitchFamily="34" charset="0"/>
              </a:rPr>
              <a:t>AKSHAY ANAND  Editor, Annals of Neurosciences</a:t>
            </a:r>
          </a:p>
          <a:p>
            <a:r>
              <a:rPr lang="en-US" b="1" dirty="0" smtClean="0">
                <a:solidFill>
                  <a:schemeClr val="bg2">
                    <a:lumMod val="50000"/>
                  </a:schemeClr>
                </a:solidFill>
                <a:cs typeface="Arial" pitchFamily="34" charset="0"/>
              </a:rPr>
              <a:t>neurostemtalk3036@gmail.com, Tel: +919914209090,+91981596102</a:t>
            </a:r>
          </a:p>
          <a:p>
            <a:r>
              <a:rPr lang="en-US" b="1" dirty="0" smtClean="0">
                <a:solidFill>
                  <a:schemeClr val="bg2">
                    <a:lumMod val="50000"/>
                  </a:schemeClr>
                </a:solidFill>
                <a:cs typeface="Arial" pitchFamily="34" charset="0"/>
              </a:rPr>
              <a:t>www.annalsofneurosciences.org</a:t>
            </a:r>
            <a:endParaRPr lang="en-US" dirty="0">
              <a:solidFill>
                <a:schemeClr val="bg2">
                  <a:lumMod val="50000"/>
                </a:schemeClr>
              </a:solidFill>
            </a:endParaRPr>
          </a:p>
        </p:txBody>
      </p:sp>
      <p:pic>
        <p:nvPicPr>
          <p:cNvPr id="4098" name="Picture 2" descr="Neurology PGI"/>
          <p:cNvPicPr>
            <a:picLocks noChangeAspect="1" noChangeArrowheads="1"/>
          </p:cNvPicPr>
          <p:nvPr/>
        </p:nvPicPr>
        <p:blipFill>
          <a:blip r:embed="rId2"/>
          <a:srcRect l="46000" r="36000"/>
          <a:stretch>
            <a:fillRect/>
          </a:stretch>
        </p:blipFill>
        <p:spPr bwMode="auto">
          <a:xfrm>
            <a:off x="228600" y="8001000"/>
            <a:ext cx="685800"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2" descr="Neurology PGI"/>
          <p:cNvPicPr>
            <a:picLocks noChangeAspect="1" noChangeArrowheads="1"/>
          </p:cNvPicPr>
          <p:nvPr/>
        </p:nvPicPr>
        <p:blipFill>
          <a:blip r:embed="rId2"/>
          <a:srcRect l="64000" r="18000"/>
          <a:stretch>
            <a:fillRect/>
          </a:stretch>
        </p:blipFill>
        <p:spPr bwMode="auto">
          <a:xfrm>
            <a:off x="6019800" y="8001000"/>
            <a:ext cx="685800"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Keshav\Downloads\iStock_000008446805Small.jpg"/>
          <p:cNvPicPr>
            <a:picLocks noChangeAspect="1" noChangeArrowheads="1"/>
          </p:cNvPicPr>
          <p:nvPr/>
        </p:nvPicPr>
        <p:blipFill>
          <a:blip r:embed="rId3"/>
          <a:srcRect/>
          <a:stretch>
            <a:fillRect/>
          </a:stretch>
        </p:blipFill>
        <p:spPr bwMode="auto">
          <a:xfrm>
            <a:off x="304800" y="762000"/>
            <a:ext cx="6400800" cy="5486400"/>
          </a:xfrm>
          <a:prstGeom prst="rect">
            <a:avLst/>
          </a:prstGeom>
          <a:noFill/>
        </p:spPr>
      </p:pic>
      <p:sp>
        <p:nvSpPr>
          <p:cNvPr id="7" name="TextBox 6"/>
          <p:cNvSpPr txBox="1"/>
          <p:nvPr/>
        </p:nvSpPr>
        <p:spPr>
          <a:xfrm>
            <a:off x="304800" y="228600"/>
            <a:ext cx="6400800" cy="381000"/>
          </a:xfrm>
          <a:prstGeom prst="rect">
            <a:avLst/>
          </a:prstGeom>
          <a:effectLst>
            <a:outerShdw blurRad="40000" dist="20000" dir="5400000" rotWithShape="0">
              <a:srgbClr val="000000">
                <a:alpha val="38000"/>
              </a:srgbClr>
            </a:outerShdw>
            <a:softEdge rad="3175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latin typeface="Aharoni" pitchFamily="2" charset="-79"/>
                <a:cs typeface="Aharoni" pitchFamily="2" charset="-79"/>
              </a:rPr>
              <a:t>National Workshop</a:t>
            </a:r>
            <a:endParaRPr lang="en-US" dirty="0">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C:\Users\Keshav\Downloads\iStock_000008446805Small.jpg"/>
          <p:cNvPicPr>
            <a:picLocks noChangeAspect="1" noChangeArrowheads="1"/>
          </p:cNvPicPr>
          <p:nvPr/>
        </p:nvPicPr>
        <p:blipFill>
          <a:blip r:embed="rId2">
            <a:grayscl/>
            <a:lum bright="48000" contrast="-13000"/>
          </a:blip>
          <a:srcRect/>
          <a:stretch>
            <a:fillRect/>
          </a:stretch>
        </p:blipFill>
        <p:spPr bwMode="auto">
          <a:xfrm>
            <a:off x="304800" y="304800"/>
            <a:ext cx="6400800" cy="7543800"/>
          </a:xfrm>
          <a:prstGeom prst="rect">
            <a:avLst/>
          </a:prstGeom>
          <a:noFill/>
        </p:spPr>
      </p:pic>
      <p:pic>
        <p:nvPicPr>
          <p:cNvPr id="11" name="Picture 6" descr="http://www.m4bmarketing.com/wp-content/uploads/2009/03/people-talking1.jpg"/>
          <p:cNvPicPr>
            <a:picLocks noChangeAspect="1" noChangeArrowheads="1"/>
          </p:cNvPicPr>
          <p:nvPr/>
        </p:nvPicPr>
        <p:blipFill>
          <a:blip r:embed="rId3"/>
          <a:srcRect/>
          <a:stretch>
            <a:fillRect/>
          </a:stretch>
        </p:blipFill>
        <p:spPr bwMode="auto">
          <a:xfrm>
            <a:off x="5334000" y="304800"/>
            <a:ext cx="1371600" cy="2133600"/>
          </a:xfrm>
          <a:prstGeom prst="rect">
            <a:avLst/>
          </a:prstGeom>
          <a:effectLst>
            <a:reflection blurRad="6350" stA="50000" endA="300" endPos="55000" dir="5400000" sy="-100000" algn="bl" rotWithShape="0"/>
            <a:softEdge rad="63500"/>
          </a:effectLst>
        </p:spPr>
      </p:pic>
      <p:graphicFrame>
        <p:nvGraphicFramePr>
          <p:cNvPr id="3" name="Table 2"/>
          <p:cNvGraphicFramePr>
            <a:graphicFrameLocks noGrp="1"/>
          </p:cNvGraphicFramePr>
          <p:nvPr/>
        </p:nvGraphicFramePr>
        <p:xfrm>
          <a:off x="152400" y="685801"/>
          <a:ext cx="5867399" cy="6934200"/>
        </p:xfrm>
        <a:graphic>
          <a:graphicData uri="http://schemas.openxmlformats.org/drawingml/2006/table">
            <a:tbl>
              <a:tblPr>
                <a:effectLst>
                  <a:outerShdw blurRad="50800" dist="38100" dir="2700000" algn="tl" rotWithShape="0">
                    <a:prstClr val="black">
                      <a:alpha val="40000"/>
                    </a:prstClr>
                  </a:outerShdw>
                </a:effectLst>
                <a:tableStyleId>{BC89EF96-8CEA-46FF-86C4-4CE0E7609802}</a:tableStyleId>
              </a:tblPr>
              <a:tblGrid>
                <a:gridCol w="459658"/>
                <a:gridCol w="2253225"/>
                <a:gridCol w="1577258"/>
                <a:gridCol w="1577258"/>
              </a:tblGrid>
              <a:tr h="261518">
                <a:tc>
                  <a:txBody>
                    <a:bodyPr/>
                    <a:lstStyle/>
                    <a:p>
                      <a:pPr marL="0" marR="0" algn="l">
                        <a:lnSpc>
                          <a:spcPct val="115000"/>
                        </a:lnSpc>
                        <a:spcBef>
                          <a:spcPts val="0"/>
                        </a:spcBef>
                        <a:spcAft>
                          <a:spcPts val="0"/>
                        </a:spcAft>
                      </a:pPr>
                      <a:r>
                        <a:rPr lang="en-US" sz="1200" dirty="0" err="1">
                          <a:latin typeface="Agency FB" pitchFamily="34" charset="0"/>
                        </a:rPr>
                        <a:t>S.No</a:t>
                      </a:r>
                      <a:endParaRPr lang="en-US" sz="1200" dirty="0">
                        <a:latin typeface="Agency FB" pitchFamily="34" charset="0"/>
                        <a:ea typeface="Calibri"/>
                        <a:cs typeface="Times New Roman"/>
                      </a:endParaRPr>
                    </a:p>
                  </a:txBody>
                  <a:tcPr marL="28819" marR="28819" marT="0" marB="0" anchor="ctr"/>
                </a:tc>
                <a:tc gridSpan="2">
                  <a:txBody>
                    <a:bodyPr/>
                    <a:lstStyle/>
                    <a:p>
                      <a:pPr marL="0" marR="0" algn="l">
                        <a:lnSpc>
                          <a:spcPct val="115000"/>
                        </a:lnSpc>
                        <a:spcBef>
                          <a:spcPts val="0"/>
                        </a:spcBef>
                        <a:spcAft>
                          <a:spcPts val="0"/>
                        </a:spcAft>
                      </a:pPr>
                      <a:r>
                        <a:rPr lang="en-US" sz="1200" dirty="0" smtClean="0">
                          <a:latin typeface="Agency FB" pitchFamily="34" charset="0"/>
                        </a:rPr>
                        <a:t>27</a:t>
                      </a:r>
                      <a:r>
                        <a:rPr lang="en-US" sz="1200" baseline="30000" dirty="0" smtClean="0">
                          <a:latin typeface="Agency FB" pitchFamily="34" charset="0"/>
                        </a:rPr>
                        <a:t>th</a:t>
                      </a:r>
                      <a:r>
                        <a:rPr lang="en-US" sz="1200" dirty="0" smtClean="0">
                          <a:latin typeface="Agency FB" pitchFamily="34" charset="0"/>
                        </a:rPr>
                        <a:t> Oct,2012</a:t>
                      </a:r>
                      <a:endParaRPr lang="en-US" sz="1200" b="1" dirty="0">
                        <a:latin typeface="Agency FB" pitchFamily="34" charset="0"/>
                        <a:ea typeface="Calibri"/>
                        <a:cs typeface="Times New Roman"/>
                      </a:endParaRPr>
                    </a:p>
                  </a:txBody>
                  <a:tcPr marL="28819" marR="28819" marT="0" marB="0" anchor="ctr"/>
                </a:tc>
                <a:tc hMerge="1">
                  <a:txBody>
                    <a:bodyPr/>
                    <a:lstStyle/>
                    <a:p>
                      <a:pPr marL="0" marR="0" algn="ctr">
                        <a:lnSpc>
                          <a:spcPct val="115000"/>
                        </a:lnSpc>
                        <a:spcBef>
                          <a:spcPts val="0"/>
                        </a:spcBef>
                        <a:spcAft>
                          <a:spcPts val="0"/>
                        </a:spcAft>
                      </a:pPr>
                      <a:endParaRPr lang="en-US" sz="1100" dirty="0">
                        <a:latin typeface="Agency FB" pitchFamily="34" charset="0"/>
                        <a:ea typeface="Calibri"/>
                        <a:cs typeface="Times New Roman"/>
                      </a:endParaRPr>
                    </a:p>
                  </a:txBody>
                  <a:tcPr marL="28819" marR="28819" marT="0" marB="0">
                    <a:solidFill>
                      <a:schemeClr val="tx1">
                        <a:lumMod val="50000"/>
                        <a:lumOff val="50000"/>
                        <a:alpha val="37000"/>
                      </a:schemeClr>
                    </a:solidFill>
                  </a:tcPr>
                </a:tc>
                <a:tc>
                  <a:txBody>
                    <a:bodyPr/>
                    <a:lstStyle/>
                    <a:p>
                      <a:pPr marL="0" marR="0" algn="l">
                        <a:lnSpc>
                          <a:spcPct val="115000"/>
                        </a:lnSpc>
                        <a:spcBef>
                          <a:spcPts val="0"/>
                        </a:spcBef>
                        <a:spcAft>
                          <a:spcPts val="0"/>
                        </a:spcAft>
                      </a:pPr>
                      <a:r>
                        <a:rPr lang="en-US" sz="1200" dirty="0">
                          <a:latin typeface="Agency FB" pitchFamily="34" charset="0"/>
                        </a:rPr>
                        <a:t>Time</a:t>
                      </a:r>
                      <a:endParaRPr lang="en-US" sz="1200" dirty="0">
                        <a:latin typeface="Agency FB" pitchFamily="34" charset="0"/>
                        <a:ea typeface="Calibri"/>
                        <a:cs typeface="Times New Roman"/>
                      </a:endParaRPr>
                    </a:p>
                  </a:txBody>
                  <a:tcPr marL="28819" marR="28819" marT="0" marB="0" anchor="ctr"/>
                </a:tc>
              </a:tr>
              <a:tr h="499739">
                <a:tc>
                  <a:txBody>
                    <a:bodyPr/>
                    <a:lstStyle/>
                    <a:p>
                      <a:pPr marL="0" marR="0" algn="l">
                        <a:lnSpc>
                          <a:spcPct val="115000"/>
                        </a:lnSpc>
                        <a:spcBef>
                          <a:spcPts val="0"/>
                        </a:spcBef>
                        <a:spcAft>
                          <a:spcPts val="0"/>
                        </a:spcAft>
                      </a:pPr>
                      <a:r>
                        <a:rPr lang="en-US" sz="1200" dirty="0">
                          <a:latin typeface="Agency FB" pitchFamily="34" charset="0"/>
                        </a:rPr>
                        <a:t>1</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a:latin typeface="Agency FB" pitchFamily="34" charset="0"/>
                        </a:rPr>
                        <a:t>Welcome </a:t>
                      </a:r>
                      <a:r>
                        <a:rPr lang="en-US" sz="1200" dirty="0" smtClean="0">
                          <a:latin typeface="Agency FB" pitchFamily="34" charset="0"/>
                        </a:rPr>
                        <a:t>address</a:t>
                      </a:r>
                      <a:r>
                        <a:rPr lang="en-US" sz="1200" baseline="0" dirty="0" smtClean="0">
                          <a:latin typeface="Agency FB" pitchFamily="34" charset="0"/>
                        </a:rPr>
                        <a:t> </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Overview of  Workshop</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12.00-12.05 pm</a:t>
                      </a:r>
                      <a:endParaRPr lang="en-US" sz="1200" dirty="0">
                        <a:latin typeface="Agency FB" pitchFamily="34" charset="0"/>
                        <a:ea typeface="Calibri"/>
                        <a:cs typeface="Times New Roman"/>
                      </a:endParaRPr>
                    </a:p>
                  </a:txBody>
                  <a:tcPr marL="28819" marR="28819" marT="0" marB="0" anchor="ctr"/>
                </a:tc>
              </a:tr>
              <a:tr h="955897">
                <a:tc>
                  <a:txBody>
                    <a:bodyPr/>
                    <a:lstStyle/>
                    <a:p>
                      <a:pPr marL="0" marR="0" algn="l">
                        <a:lnSpc>
                          <a:spcPct val="115000"/>
                        </a:lnSpc>
                        <a:spcBef>
                          <a:spcPts val="0"/>
                        </a:spcBef>
                        <a:spcAft>
                          <a:spcPts val="0"/>
                        </a:spcAft>
                      </a:pPr>
                      <a:r>
                        <a:rPr lang="en-US" sz="1200">
                          <a:latin typeface="Agency FB" pitchFamily="34" charset="0"/>
                        </a:rPr>
                        <a:t>2</a:t>
                      </a:r>
                      <a:endParaRPr lang="en-US" sz="120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MC </a:t>
                      </a:r>
                      <a:r>
                        <a:rPr lang="en-US" sz="1200" dirty="0" err="1" smtClean="0">
                          <a:latin typeface="Agency FB" pitchFamily="34" charset="0"/>
                        </a:rPr>
                        <a:t>Arunan</a:t>
                      </a:r>
                      <a:endParaRPr lang="en-US" sz="1200" dirty="0" smtClean="0">
                        <a:latin typeface="Agency FB" pitchFamily="34" charset="0"/>
                      </a:endParaRPr>
                    </a:p>
                    <a:p>
                      <a:pPr algn="l"/>
                      <a:r>
                        <a:rPr lang="en-US" sz="1200" kern="1200" dirty="0" smtClean="0">
                          <a:latin typeface="Agency FB" pitchFamily="34" charset="0"/>
                        </a:rPr>
                        <a:t>Sophia College for Women,  Mumbai</a:t>
                      </a:r>
                    </a:p>
                    <a:p>
                      <a:pPr marL="0" marR="0" algn="l">
                        <a:lnSpc>
                          <a:spcPct val="115000"/>
                        </a:lnSpc>
                        <a:spcBef>
                          <a:spcPts val="0"/>
                        </a:spcBef>
                        <a:spcAft>
                          <a:spcPts val="0"/>
                        </a:spcAft>
                      </a:pPr>
                      <a:endParaRPr lang="en-US" sz="1200" dirty="0" smtClean="0">
                        <a:latin typeface="Agency FB" pitchFamily="34" charset="0"/>
                        <a:ea typeface="Calibri"/>
                        <a:cs typeface="Times New Roman"/>
                      </a:endParaRPr>
                    </a:p>
                  </a:txBody>
                  <a:tcPr marL="28819" marR="28819"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Agency FB" pitchFamily="34" charset="0"/>
                        </a:rPr>
                        <a:t>Learning</a:t>
                      </a:r>
                      <a:r>
                        <a:rPr lang="en-US" sz="1200" baseline="0" dirty="0" smtClean="0">
                          <a:latin typeface="Agency FB" pitchFamily="34" charset="0"/>
                        </a:rPr>
                        <a:t> Sciences</a:t>
                      </a:r>
                      <a:endParaRPr lang="en-US" sz="1200" dirty="0" smtClean="0">
                        <a:latin typeface="Agency FB" pitchFamily="34" charset="0"/>
                      </a:endParaRPr>
                    </a:p>
                    <a:p>
                      <a:pPr marL="0" marR="0" algn="l">
                        <a:lnSpc>
                          <a:spcPct val="115000"/>
                        </a:lnSpc>
                        <a:spcBef>
                          <a:spcPts val="0"/>
                        </a:spcBef>
                        <a:spcAft>
                          <a:spcPts val="0"/>
                        </a:spcAft>
                      </a:pP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12.05-12.20</a:t>
                      </a:r>
                      <a:r>
                        <a:rPr lang="en-US" sz="1200" baseline="0" dirty="0" smtClean="0">
                          <a:latin typeface="Agency FB" pitchFamily="34" charset="0"/>
                        </a:rPr>
                        <a:t> pm</a:t>
                      </a:r>
                      <a:endParaRPr lang="en-US" sz="1200" dirty="0">
                        <a:latin typeface="Agency FB" pitchFamily="34" charset="0"/>
                        <a:ea typeface="Calibri"/>
                        <a:cs typeface="Times New Roman"/>
                      </a:endParaRPr>
                    </a:p>
                  </a:txBody>
                  <a:tcPr marL="28819" marR="28819" marT="0" marB="0" anchor="ctr"/>
                </a:tc>
              </a:tr>
              <a:tr h="1174610">
                <a:tc>
                  <a:txBody>
                    <a:bodyPr/>
                    <a:lstStyle/>
                    <a:p>
                      <a:pPr marL="0" marR="0" algn="l">
                        <a:lnSpc>
                          <a:spcPct val="115000"/>
                        </a:lnSpc>
                        <a:spcBef>
                          <a:spcPts val="0"/>
                        </a:spcBef>
                        <a:spcAft>
                          <a:spcPts val="0"/>
                        </a:spcAft>
                      </a:pPr>
                      <a:r>
                        <a:rPr lang="en-US" sz="1200" dirty="0">
                          <a:latin typeface="Agency FB" pitchFamily="34" charset="0"/>
                        </a:rPr>
                        <a:t>4</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baseline="0" dirty="0" smtClean="0">
                          <a:latin typeface="Agency FB" pitchFamily="34" charset="0"/>
                        </a:rPr>
                        <a:t> </a:t>
                      </a:r>
                      <a:r>
                        <a:rPr lang="en-US" sz="1200" baseline="0" dirty="0" err="1" smtClean="0">
                          <a:latin typeface="Agency FB" pitchFamily="34" charset="0"/>
                        </a:rPr>
                        <a:t>Geetika</a:t>
                      </a:r>
                      <a:r>
                        <a:rPr lang="en-US" sz="1200" baseline="0" dirty="0" smtClean="0">
                          <a:latin typeface="Agency FB" pitchFamily="34" charset="0"/>
                        </a:rPr>
                        <a:t> </a:t>
                      </a:r>
                      <a:r>
                        <a:rPr lang="en-US" sz="1200" baseline="0" dirty="0" err="1" smtClean="0">
                          <a:latin typeface="Agency FB" pitchFamily="34" charset="0"/>
                        </a:rPr>
                        <a:t>Sareen</a:t>
                      </a:r>
                      <a:endParaRPr lang="en-US" sz="1200" dirty="0" smtClean="0">
                        <a:latin typeface="Agency FB" pitchFamily="34" charset="0"/>
                      </a:endParaRPr>
                    </a:p>
                    <a:p>
                      <a:pPr marL="0" marR="0" algn="l">
                        <a:lnSpc>
                          <a:spcPct val="100000"/>
                        </a:lnSpc>
                        <a:spcBef>
                          <a:spcPts val="0"/>
                        </a:spcBef>
                        <a:spcAft>
                          <a:spcPts val="0"/>
                        </a:spcAft>
                      </a:pPr>
                      <a:r>
                        <a:rPr lang="en-US" sz="1200" kern="1200" dirty="0" err="1" smtClean="0">
                          <a:latin typeface="Agency FB" pitchFamily="34" charset="0"/>
                        </a:rPr>
                        <a:t>Medknow</a:t>
                      </a:r>
                      <a:r>
                        <a:rPr lang="en-US" sz="1200" kern="1200" dirty="0" smtClean="0">
                          <a:latin typeface="Agency FB" pitchFamily="34" charset="0"/>
                        </a:rPr>
                        <a:t> Publications and Media Pvt. Ltd. </a:t>
                      </a:r>
                      <a:r>
                        <a:rPr lang="en-US" sz="1200" dirty="0" smtClean="0">
                          <a:latin typeface="Agency FB" pitchFamily="34" charset="0"/>
                        </a:rPr>
                        <a:t/>
                      </a:r>
                      <a:br>
                        <a:rPr lang="en-US" sz="1200" dirty="0" smtClean="0">
                          <a:latin typeface="Agency FB" pitchFamily="34" charset="0"/>
                        </a:rPr>
                      </a:br>
                      <a:r>
                        <a:rPr lang="en-US" sz="1200" kern="1200" dirty="0" err="1" smtClean="0">
                          <a:latin typeface="Agency FB" pitchFamily="34" charset="0"/>
                        </a:rPr>
                        <a:t>Wolters</a:t>
                      </a:r>
                      <a:r>
                        <a:rPr lang="en-US" sz="1200" kern="1200" dirty="0" smtClean="0">
                          <a:latin typeface="Agency FB" pitchFamily="34" charset="0"/>
                        </a:rPr>
                        <a:t> </a:t>
                      </a:r>
                      <a:r>
                        <a:rPr lang="en-US" sz="1200" kern="1200" dirty="0" err="1" smtClean="0">
                          <a:latin typeface="Agency FB" pitchFamily="34" charset="0"/>
                        </a:rPr>
                        <a:t>Kluwer</a:t>
                      </a:r>
                      <a:r>
                        <a:rPr lang="en-US" sz="1200" kern="1200" dirty="0" smtClean="0">
                          <a:latin typeface="Agency FB" pitchFamily="34" charset="0"/>
                        </a:rPr>
                        <a:t> Health Medical Research</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kern="1200" dirty="0" smtClean="0">
                          <a:latin typeface="Agency FB" pitchFamily="34" charset="0"/>
                        </a:rPr>
                        <a:t>How to get published in scientific journals</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12.20-12.35pm</a:t>
                      </a:r>
                      <a:endParaRPr lang="en-US" sz="1200" dirty="0">
                        <a:latin typeface="Agency FB" pitchFamily="34" charset="0"/>
                        <a:ea typeface="Calibri"/>
                        <a:cs typeface="Times New Roman"/>
                      </a:endParaRPr>
                    </a:p>
                  </a:txBody>
                  <a:tcPr marL="28819" marR="28819" marT="0" marB="0" anchor="ctr"/>
                </a:tc>
              </a:tr>
              <a:tr h="762031">
                <a:tc>
                  <a:txBody>
                    <a:bodyPr/>
                    <a:lstStyle/>
                    <a:p>
                      <a:pPr marL="0" marR="0" algn="l">
                        <a:lnSpc>
                          <a:spcPct val="115000"/>
                        </a:lnSpc>
                        <a:spcBef>
                          <a:spcPts val="0"/>
                        </a:spcBef>
                        <a:spcAft>
                          <a:spcPts val="0"/>
                        </a:spcAft>
                      </a:pPr>
                      <a:r>
                        <a:rPr lang="en-US" sz="1200" dirty="0">
                          <a:latin typeface="Agency FB" pitchFamily="34" charset="0"/>
                        </a:rPr>
                        <a:t>6</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err="1" smtClean="0">
                          <a:latin typeface="Agency FB" pitchFamily="34" charset="0"/>
                        </a:rPr>
                        <a:t>Akshay</a:t>
                      </a:r>
                      <a:r>
                        <a:rPr lang="en-US" sz="1200" dirty="0" smtClean="0">
                          <a:latin typeface="Agency FB" pitchFamily="34" charset="0"/>
                        </a:rPr>
                        <a:t> Anand</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Agency FB" pitchFamily="34" charset="0"/>
                        </a:rPr>
                        <a:t>Deptt of Neurology, PGIMER</a:t>
                      </a:r>
                    </a:p>
                    <a:p>
                      <a:pPr marL="0" marR="0" algn="l">
                        <a:lnSpc>
                          <a:spcPct val="115000"/>
                        </a:lnSpc>
                        <a:spcBef>
                          <a:spcPts val="0"/>
                        </a:spcBef>
                        <a:spcAft>
                          <a:spcPts val="0"/>
                        </a:spcAft>
                      </a:pPr>
                      <a:r>
                        <a:rPr lang="en-US" sz="1200" dirty="0" smtClean="0">
                          <a:latin typeface="Agency FB" pitchFamily="34" charset="0"/>
                        </a:rPr>
                        <a:t>Chandigarh</a:t>
                      </a: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Improving Neuroscience Communication</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12.35-12.50pm</a:t>
                      </a:r>
                      <a:endParaRPr lang="en-US" sz="1200" dirty="0">
                        <a:latin typeface="Agency FB" pitchFamily="34" charset="0"/>
                        <a:ea typeface="Calibri"/>
                        <a:cs typeface="Times New Roman"/>
                      </a:endParaRPr>
                    </a:p>
                  </a:txBody>
                  <a:tcPr marL="28819" marR="28819" marT="0" marB="0" anchor="ctr"/>
                </a:tc>
              </a:tr>
              <a:tr h="762031">
                <a:tc>
                  <a:txBody>
                    <a:bodyPr/>
                    <a:lstStyle/>
                    <a:p>
                      <a:pPr marL="0" marR="0" algn="l">
                        <a:lnSpc>
                          <a:spcPct val="115000"/>
                        </a:lnSpc>
                        <a:spcBef>
                          <a:spcPts val="0"/>
                        </a:spcBef>
                        <a:spcAft>
                          <a:spcPts val="0"/>
                        </a:spcAft>
                      </a:pPr>
                      <a:r>
                        <a:rPr lang="en-US" sz="1200" dirty="0">
                          <a:latin typeface="Agency FB" pitchFamily="34" charset="0"/>
                        </a:rPr>
                        <a:t>8</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err="1" smtClean="0">
                          <a:latin typeface="Agency FB" pitchFamily="34" charset="0"/>
                        </a:rPr>
                        <a:t>Sangram</a:t>
                      </a:r>
                      <a:r>
                        <a:rPr lang="en-US" sz="1200" dirty="0" smtClean="0">
                          <a:latin typeface="Agency FB" pitchFamily="34" charset="0"/>
                        </a:rPr>
                        <a:t> </a:t>
                      </a:r>
                      <a:r>
                        <a:rPr lang="en-US" sz="1200" dirty="0" err="1" smtClean="0">
                          <a:latin typeface="Agency FB" pitchFamily="34" charset="0"/>
                        </a:rPr>
                        <a:t>Patnaik</a:t>
                      </a:r>
                      <a:endParaRPr lang="en-US" sz="1200" dirty="0" smtClean="0">
                        <a:latin typeface="Agency FB" pitchFamily="34" charset="0"/>
                      </a:endParaRPr>
                    </a:p>
                    <a:p>
                      <a:pPr marL="0" marR="0" algn="l">
                        <a:lnSpc>
                          <a:spcPct val="115000"/>
                        </a:lnSpc>
                        <a:spcBef>
                          <a:spcPts val="0"/>
                        </a:spcBef>
                        <a:spcAft>
                          <a:spcPts val="0"/>
                        </a:spcAft>
                      </a:pPr>
                      <a:r>
                        <a:rPr lang="en-US" sz="1200" dirty="0" smtClean="0">
                          <a:latin typeface="Agency FB" pitchFamily="34" charset="0"/>
                        </a:rPr>
                        <a:t>Supreme Court</a:t>
                      </a:r>
                    </a:p>
                    <a:p>
                      <a:pPr marL="0" marR="0" algn="l">
                        <a:lnSpc>
                          <a:spcPct val="115000"/>
                        </a:lnSpc>
                        <a:spcBef>
                          <a:spcPts val="0"/>
                        </a:spcBef>
                        <a:spcAft>
                          <a:spcPts val="0"/>
                        </a:spcAft>
                      </a:pPr>
                      <a:r>
                        <a:rPr lang="en-US" sz="1200" dirty="0" smtClean="0">
                          <a:latin typeface="Agency FB" pitchFamily="34" charset="0"/>
                        </a:rPr>
                        <a:t>New Delhi</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Copyright</a:t>
                      </a:r>
                      <a:r>
                        <a:rPr lang="en-US" sz="1200" baseline="0" dirty="0" smtClean="0">
                          <a:latin typeface="Agency FB" pitchFamily="34" charset="0"/>
                        </a:rPr>
                        <a:t> and Plagiarism: Indian Scenario</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baseline="0" dirty="0" smtClean="0">
                          <a:latin typeface="Agency FB" pitchFamily="34" charset="0"/>
                        </a:rPr>
                        <a:t>12.50-1.05pm</a:t>
                      </a:r>
                      <a:endParaRPr lang="en-US" sz="1200" dirty="0">
                        <a:latin typeface="Agency FB" pitchFamily="34" charset="0"/>
                        <a:ea typeface="Calibri"/>
                        <a:cs typeface="Times New Roman"/>
                      </a:endParaRPr>
                    </a:p>
                  </a:txBody>
                  <a:tcPr marL="28819" marR="28819" marT="0" marB="0" anchor="ctr"/>
                </a:tc>
              </a:tr>
              <a:tr h="1024321">
                <a:tc>
                  <a:txBody>
                    <a:bodyPr/>
                    <a:lstStyle/>
                    <a:p>
                      <a:pPr marL="0" marR="0" algn="l">
                        <a:lnSpc>
                          <a:spcPct val="115000"/>
                        </a:lnSpc>
                        <a:spcBef>
                          <a:spcPts val="0"/>
                        </a:spcBef>
                        <a:spcAft>
                          <a:spcPts val="0"/>
                        </a:spcAft>
                      </a:pPr>
                      <a:r>
                        <a:rPr lang="en-US" sz="1200" dirty="0" smtClean="0">
                          <a:latin typeface="Agency FB" pitchFamily="34" charset="0"/>
                        </a:rPr>
                        <a:t>9</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err="1" smtClean="0">
                          <a:latin typeface="Agency FB" pitchFamily="34" charset="0"/>
                        </a:rPr>
                        <a:t>Prashant</a:t>
                      </a:r>
                      <a:r>
                        <a:rPr lang="en-US" sz="1200" dirty="0" smtClean="0">
                          <a:latin typeface="Agency FB" pitchFamily="34" charset="0"/>
                        </a:rPr>
                        <a:t> </a:t>
                      </a:r>
                      <a:r>
                        <a:rPr lang="en-US" sz="1200" dirty="0" err="1" smtClean="0">
                          <a:latin typeface="Agency FB" pitchFamily="34" charset="0"/>
                        </a:rPr>
                        <a:t>Mishra</a:t>
                      </a:r>
                      <a:endParaRPr lang="en-US" sz="1200" dirty="0" smtClean="0">
                        <a:latin typeface="Agency FB" pitchFamily="34" charset="0"/>
                      </a:endParaRPr>
                    </a:p>
                    <a:p>
                      <a:pPr marL="0" marR="0" algn="l">
                        <a:lnSpc>
                          <a:spcPct val="115000"/>
                        </a:lnSpc>
                        <a:spcBef>
                          <a:spcPts val="0"/>
                        </a:spcBef>
                        <a:spcAft>
                          <a:spcPts val="0"/>
                        </a:spcAft>
                      </a:pPr>
                      <a:r>
                        <a:rPr lang="en-US" sz="1200" kern="1200" dirty="0" smtClean="0">
                          <a:latin typeface="Agency FB" pitchFamily="34" charset="0"/>
                        </a:rPr>
                        <a:t>Country Manager India, BMJ Group</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kern="1200" dirty="0" smtClean="0">
                          <a:latin typeface="Agency FB" pitchFamily="34" charset="0"/>
                        </a:rPr>
                        <a:t>BMJ Group: helping you</a:t>
                      </a:r>
                      <a:r>
                        <a:rPr lang="en-US" sz="1200" kern="1200" baseline="0" dirty="0" smtClean="0">
                          <a:latin typeface="Agency FB" pitchFamily="34" charset="0"/>
                        </a:rPr>
                        <a:t> </a:t>
                      </a:r>
                      <a:r>
                        <a:rPr lang="en-US" sz="1200" kern="1200" dirty="0" smtClean="0">
                          <a:latin typeface="Agency FB" pitchFamily="34" charset="0"/>
                        </a:rPr>
                        <a:t>with your education and research</a:t>
                      </a:r>
                      <a:endParaRPr lang="en-US" sz="1200" dirty="0">
                        <a:latin typeface="Agency FB" pitchFamily="34" charset="0"/>
                        <a:ea typeface="Calibri"/>
                        <a:cs typeface="Times New Roman"/>
                      </a:endParaRPr>
                    </a:p>
                  </a:txBody>
                  <a:tcPr marL="28819" marR="28819"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Agency FB" pitchFamily="34" charset="0"/>
                        </a:rPr>
                        <a:t>01.05-01.20 pm</a:t>
                      </a:r>
                    </a:p>
                    <a:p>
                      <a:pPr marL="0" marR="0" algn="l">
                        <a:lnSpc>
                          <a:spcPct val="115000"/>
                        </a:lnSpc>
                        <a:spcBef>
                          <a:spcPts val="0"/>
                        </a:spcBef>
                        <a:spcAft>
                          <a:spcPts val="0"/>
                        </a:spcAft>
                      </a:pPr>
                      <a:endParaRPr lang="en-US" sz="1200" dirty="0">
                        <a:latin typeface="Agency FB" pitchFamily="34" charset="0"/>
                        <a:ea typeface="Calibri"/>
                        <a:cs typeface="Times New Roman"/>
                      </a:endParaRPr>
                    </a:p>
                  </a:txBody>
                  <a:tcPr marL="28819" marR="28819" marT="0" marB="0" anchor="ctr"/>
                </a:tc>
              </a:tr>
              <a:tr h="762031">
                <a:tc>
                  <a:txBody>
                    <a:bodyPr/>
                    <a:lstStyle/>
                    <a:p>
                      <a:pPr marL="0" marR="0" algn="l">
                        <a:lnSpc>
                          <a:spcPct val="115000"/>
                        </a:lnSpc>
                        <a:spcBef>
                          <a:spcPts val="0"/>
                        </a:spcBef>
                        <a:spcAft>
                          <a:spcPts val="0"/>
                        </a:spcAft>
                      </a:pPr>
                      <a:r>
                        <a:rPr lang="en-US" sz="1200" dirty="0" smtClean="0">
                          <a:latin typeface="Agency FB" pitchFamily="34" charset="0"/>
                        </a:rPr>
                        <a:t>10</a:t>
                      </a:r>
                      <a:endParaRPr lang="en-US" sz="1200" dirty="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r>
                        <a:rPr lang="en-US" sz="1200" dirty="0" smtClean="0">
                          <a:latin typeface="Agency FB" pitchFamily="34" charset="0"/>
                        </a:rPr>
                        <a:t>Panel Discussion</a:t>
                      </a:r>
                      <a:endParaRPr lang="en-US" sz="1200" dirty="0">
                        <a:latin typeface="Agency FB" pitchFamily="34" charset="0"/>
                        <a:ea typeface="Calibri"/>
                        <a:cs typeface="Times New Roman"/>
                      </a:endParaRPr>
                    </a:p>
                  </a:txBody>
                  <a:tcPr marL="28819" marR="28819" marT="0" marB="0" anchor="ctr"/>
                </a:tc>
                <a:tc>
                  <a:txBody>
                    <a:bodyPr/>
                    <a:lstStyle/>
                    <a:p>
                      <a:pPr algn="l"/>
                      <a:endParaRPr lang="en-US" sz="1200" dirty="0">
                        <a:latin typeface="Agency FB" pitchFamily="34" charset="0"/>
                      </a:endParaRPr>
                    </a:p>
                  </a:txBody>
                  <a:tcPr marL="28819" marR="28819" marT="0" marB="0" anchor="ctr"/>
                </a:tc>
                <a:tc>
                  <a:txBody>
                    <a:bodyPr/>
                    <a:lstStyle/>
                    <a:p>
                      <a:pPr algn="l"/>
                      <a:r>
                        <a:rPr lang="en-US" sz="1200" dirty="0" smtClean="0">
                          <a:latin typeface="Agency FB" pitchFamily="34" charset="0"/>
                        </a:rPr>
                        <a:t>01.20-01.40</a:t>
                      </a:r>
                      <a:r>
                        <a:rPr lang="en-US" sz="1200" baseline="0" dirty="0" smtClean="0">
                          <a:latin typeface="Agency FB" pitchFamily="34" charset="0"/>
                        </a:rPr>
                        <a:t> pm</a:t>
                      </a:r>
                      <a:endParaRPr lang="en-US" sz="1200" dirty="0">
                        <a:latin typeface="Agency FB" pitchFamily="34" charset="0"/>
                      </a:endParaRPr>
                    </a:p>
                  </a:txBody>
                  <a:tcPr marL="28819" marR="28819" marT="0" marB="0" anchor="ctr"/>
                </a:tc>
              </a:tr>
              <a:tr h="732022">
                <a:tc>
                  <a:txBody>
                    <a:bodyPr/>
                    <a:lstStyle/>
                    <a:p>
                      <a:pPr marL="0" marR="0" algn="l">
                        <a:lnSpc>
                          <a:spcPct val="115000"/>
                        </a:lnSpc>
                        <a:spcBef>
                          <a:spcPts val="0"/>
                        </a:spcBef>
                        <a:spcAft>
                          <a:spcPts val="0"/>
                        </a:spcAft>
                      </a:pPr>
                      <a:r>
                        <a:rPr lang="en-US" sz="1200" dirty="0" smtClean="0">
                          <a:latin typeface="Agency FB" pitchFamily="34" charset="0"/>
                        </a:rPr>
                        <a:t>11</a:t>
                      </a:r>
                      <a:endParaRPr lang="en-US" sz="1200" dirty="0">
                        <a:latin typeface="Agency FB" pitchFamily="34" charset="0"/>
                        <a:ea typeface="Calibri"/>
                        <a:cs typeface="Times New Roman"/>
                      </a:endParaRPr>
                    </a:p>
                  </a:txBody>
                  <a:tcPr marL="28819" marR="28819"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Agency FB" pitchFamily="34" charset="0"/>
                        </a:rPr>
                        <a:t>Proposing a vote of thanks</a:t>
                      </a:r>
                    </a:p>
                    <a:p>
                      <a:pPr marL="0" marR="0" algn="l">
                        <a:lnSpc>
                          <a:spcPct val="115000"/>
                        </a:lnSpc>
                        <a:spcBef>
                          <a:spcPts val="0"/>
                        </a:spcBef>
                        <a:spcAft>
                          <a:spcPts val="0"/>
                        </a:spcAft>
                      </a:pPr>
                      <a:endParaRPr lang="en-US" sz="1200" dirty="0" smtClean="0">
                        <a:latin typeface="Agency FB" pitchFamily="34" charset="0"/>
                        <a:ea typeface="Calibri"/>
                        <a:cs typeface="Times New Roman"/>
                      </a:endParaRPr>
                    </a:p>
                  </a:txBody>
                  <a:tcPr marL="28819" marR="28819" marT="0" marB="0" anchor="ctr"/>
                </a:tc>
                <a:tc>
                  <a:txBody>
                    <a:bodyPr/>
                    <a:lstStyle/>
                    <a:p>
                      <a:pPr marL="0" marR="0" algn="l">
                        <a:lnSpc>
                          <a:spcPct val="115000"/>
                        </a:lnSpc>
                        <a:spcBef>
                          <a:spcPts val="0"/>
                        </a:spcBef>
                        <a:spcAft>
                          <a:spcPts val="0"/>
                        </a:spcAft>
                      </a:pPr>
                      <a:endParaRPr lang="en-US" sz="1200" dirty="0">
                        <a:latin typeface="Agency FB" pitchFamily="34" charset="0"/>
                        <a:ea typeface="Calibri"/>
                        <a:cs typeface="Times New Roman"/>
                      </a:endParaRPr>
                    </a:p>
                  </a:txBody>
                  <a:tcPr marL="28819" marR="28819"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Agency FB" pitchFamily="34" charset="0"/>
                        </a:rPr>
                        <a:t>01.40-01.45</a:t>
                      </a:r>
                      <a:r>
                        <a:rPr lang="en-US" sz="1200" baseline="0" dirty="0" smtClean="0">
                          <a:latin typeface="Agency FB" pitchFamily="34" charset="0"/>
                        </a:rPr>
                        <a:t> pm</a:t>
                      </a:r>
                      <a:endParaRPr lang="en-US" sz="1200" dirty="0" smtClean="0">
                        <a:latin typeface="Agency FB" pitchFamily="34" charset="0"/>
                      </a:endParaRPr>
                    </a:p>
                    <a:p>
                      <a:pPr marL="0" marR="0" algn="l">
                        <a:lnSpc>
                          <a:spcPct val="115000"/>
                        </a:lnSpc>
                        <a:spcBef>
                          <a:spcPts val="0"/>
                        </a:spcBef>
                        <a:spcAft>
                          <a:spcPts val="0"/>
                        </a:spcAft>
                      </a:pPr>
                      <a:endParaRPr lang="en-US" sz="1200" dirty="0">
                        <a:latin typeface="Agency FB" pitchFamily="34" charset="0"/>
                        <a:ea typeface="Calibri"/>
                        <a:cs typeface="Times New Roman"/>
                      </a:endParaRPr>
                    </a:p>
                  </a:txBody>
                  <a:tcPr marL="28819" marR="28819" marT="0" marB="0" anchor="ctr"/>
                </a:tc>
              </a:tr>
            </a:tbl>
          </a:graphicData>
        </a:graphic>
      </p:graphicFrame>
      <p:sp>
        <p:nvSpPr>
          <p:cNvPr id="7" name="TextBox 6"/>
          <p:cNvSpPr txBox="1"/>
          <p:nvPr/>
        </p:nvSpPr>
        <p:spPr>
          <a:xfrm>
            <a:off x="304800" y="304800"/>
            <a:ext cx="2057400" cy="369332"/>
          </a:xfrm>
          <a:prstGeom prst="rect">
            <a:avLst/>
          </a:prstGeom>
          <a:noFill/>
        </p:spPr>
        <p:txBody>
          <a:bodyPr wrap="square" rtlCol="0">
            <a:spAutoFit/>
          </a:bodyPr>
          <a:lstStyle/>
          <a:p>
            <a:r>
              <a:rPr lang="en-US" dirty="0" smtClean="0">
                <a:solidFill>
                  <a:schemeClr val="bg2">
                    <a:lumMod val="50000"/>
                  </a:schemeClr>
                </a:solidFill>
                <a:latin typeface="Aharoni" pitchFamily="2" charset="-79"/>
                <a:cs typeface="Aharoni" pitchFamily="2" charset="-79"/>
              </a:rPr>
              <a:t>Agenda</a:t>
            </a:r>
            <a:endParaRPr lang="en-US" dirty="0">
              <a:solidFill>
                <a:schemeClr val="bg2">
                  <a:lumMod val="50000"/>
                </a:schemeClr>
              </a:solidFill>
              <a:latin typeface="Aharoni" pitchFamily="2" charset="-79"/>
              <a:cs typeface="Aharoni" pitchFamily="2" charset="-79"/>
            </a:endParaRPr>
          </a:p>
        </p:txBody>
      </p:sp>
      <p:sp>
        <p:nvSpPr>
          <p:cNvPr id="6" name="Footer Placeholder 3"/>
          <p:cNvSpPr>
            <a:spLocks noGrp="1"/>
          </p:cNvSpPr>
          <p:nvPr>
            <p:ph type="ftr" sz="quarter" idx="11"/>
          </p:nvPr>
        </p:nvSpPr>
        <p:spPr>
          <a:xfrm>
            <a:off x="457200" y="8001000"/>
            <a:ext cx="6019800" cy="838200"/>
          </a:xfrm>
        </p:spPr>
        <p:style>
          <a:lnRef idx="1">
            <a:schemeClr val="accent3"/>
          </a:lnRef>
          <a:fillRef idx="2">
            <a:schemeClr val="accent3"/>
          </a:fillRef>
          <a:effectRef idx="1">
            <a:schemeClr val="accent3"/>
          </a:effectRef>
          <a:fontRef idx="minor">
            <a:schemeClr val="dk1"/>
          </a:fontRef>
        </p:style>
        <p:txBody>
          <a:bodyPr/>
          <a:lstStyle/>
          <a:p>
            <a:endParaRPr lang="en-US" b="1" dirty="0" smtClean="0">
              <a:solidFill>
                <a:schemeClr val="bg2">
                  <a:lumMod val="50000"/>
                </a:schemeClr>
              </a:solidFill>
            </a:endParaRPr>
          </a:p>
          <a:p>
            <a:r>
              <a:rPr lang="en-US" b="1" dirty="0" smtClean="0">
                <a:solidFill>
                  <a:schemeClr val="bg2">
                    <a:lumMod val="50000"/>
                  </a:schemeClr>
                </a:solidFill>
              </a:rPr>
              <a:t>Workshop on Neuroscience Communication</a:t>
            </a:r>
          </a:p>
          <a:p>
            <a:r>
              <a:rPr lang="en-US" b="1" dirty="0" smtClean="0">
                <a:solidFill>
                  <a:schemeClr val="bg2">
                    <a:lumMod val="50000"/>
                  </a:schemeClr>
                </a:solidFill>
              </a:rPr>
              <a:t>Convener : </a:t>
            </a:r>
            <a:r>
              <a:rPr lang="en-US" b="1" dirty="0" smtClean="0">
                <a:solidFill>
                  <a:schemeClr val="bg2">
                    <a:lumMod val="50000"/>
                  </a:schemeClr>
                </a:solidFill>
                <a:cs typeface="Arial" pitchFamily="34" charset="0"/>
              </a:rPr>
              <a:t>AKSHAY ANAND  Editor, Annals of Neurosciences</a:t>
            </a:r>
          </a:p>
          <a:p>
            <a:r>
              <a:rPr lang="en-US" b="1" dirty="0" smtClean="0">
                <a:solidFill>
                  <a:schemeClr val="bg2">
                    <a:lumMod val="50000"/>
                  </a:schemeClr>
                </a:solidFill>
                <a:cs typeface="Arial" pitchFamily="34" charset="0"/>
              </a:rPr>
              <a:t>neurostemtalk3036@gmail.com, Tel: +919914209090,+91981596102</a:t>
            </a:r>
          </a:p>
          <a:p>
            <a:r>
              <a:rPr lang="en-US" b="1" dirty="0" smtClean="0">
                <a:solidFill>
                  <a:schemeClr val="bg2">
                    <a:lumMod val="50000"/>
                  </a:schemeClr>
                </a:solidFill>
                <a:cs typeface="Arial" pitchFamily="34" charset="0"/>
              </a:rPr>
              <a:t>www.annalsofneurosciences.org</a:t>
            </a:r>
            <a:endParaRPr lang="en-US" dirty="0" smtClean="0">
              <a:solidFill>
                <a:schemeClr val="bg2">
                  <a:lumMod val="50000"/>
                </a:schemeClr>
              </a:solidFill>
            </a:endParaRPr>
          </a:p>
          <a:p>
            <a:endParaRPr lang="en-US" dirty="0">
              <a:solidFill>
                <a:schemeClr val="bg2">
                  <a:lumMod val="50000"/>
                </a:schemeClr>
              </a:solidFill>
            </a:endParaRPr>
          </a:p>
        </p:txBody>
      </p:sp>
      <p:pic>
        <p:nvPicPr>
          <p:cNvPr id="8" name="Picture 2" descr="Neurology PGI"/>
          <p:cNvPicPr>
            <a:picLocks noChangeAspect="1" noChangeArrowheads="1"/>
          </p:cNvPicPr>
          <p:nvPr/>
        </p:nvPicPr>
        <p:blipFill>
          <a:blip r:embed="rId4"/>
          <a:srcRect l="46000" r="36000"/>
          <a:stretch>
            <a:fillRect/>
          </a:stretch>
        </p:blipFill>
        <p:spPr bwMode="auto">
          <a:xfrm>
            <a:off x="228600" y="8077200"/>
            <a:ext cx="685800" cy="68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2" descr="Neurology PGI"/>
          <p:cNvPicPr>
            <a:picLocks noChangeAspect="1" noChangeArrowheads="1"/>
          </p:cNvPicPr>
          <p:nvPr/>
        </p:nvPicPr>
        <p:blipFill>
          <a:blip r:embed="rId4"/>
          <a:srcRect l="64000" r="18000"/>
          <a:stretch>
            <a:fillRect/>
          </a:stretch>
        </p:blipFill>
        <p:spPr bwMode="auto">
          <a:xfrm>
            <a:off x="6019800" y="8077200"/>
            <a:ext cx="685800" cy="68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descr="http://www.informatiiprofesionale.ro/uploads/users/boesculenus/post_content/995457168411038.jpg"/>
          <p:cNvPicPr>
            <a:picLocks noChangeAspect="1" noChangeArrowheads="1"/>
          </p:cNvPicPr>
          <p:nvPr/>
        </p:nvPicPr>
        <p:blipFill>
          <a:blip r:embed="rId2"/>
          <a:srcRect/>
          <a:stretch>
            <a:fillRect/>
          </a:stretch>
        </p:blipFill>
        <p:spPr bwMode="auto">
          <a:xfrm>
            <a:off x="4114800" y="5334000"/>
            <a:ext cx="2563813" cy="3021013"/>
          </a:xfrm>
          <a:prstGeom prst="rect">
            <a:avLst/>
          </a:prstGeom>
          <a:noFill/>
        </p:spPr>
      </p:pic>
      <p:sp>
        <p:nvSpPr>
          <p:cNvPr id="16385" name="Rectangle 1"/>
          <p:cNvSpPr>
            <a:spLocks noChangeArrowheads="1"/>
          </p:cNvSpPr>
          <p:nvPr/>
        </p:nvSpPr>
        <p:spPr bwMode="auto">
          <a:xfrm>
            <a:off x="0" y="53340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Dear Colleague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28600" y="1066800"/>
            <a:ext cx="6019800" cy="6151684"/>
          </a:xfrm>
          <a:prstGeom prst="rect">
            <a:avLst/>
          </a:prstGeom>
        </p:spPr>
        <p:txBody>
          <a:bodyPr wrap="square">
            <a:spAutoFit/>
          </a:bodyPr>
          <a:lstStyle/>
          <a:p>
            <a:pPr algn="ctr">
              <a:lnSpc>
                <a:spcPct val="150000"/>
              </a:lnSpc>
            </a:pPr>
            <a:r>
              <a:rPr lang="en-US" sz="1050" dirty="0" smtClean="0">
                <a:solidFill>
                  <a:schemeClr val="bg2">
                    <a:lumMod val="25000"/>
                  </a:schemeClr>
                </a:solidFill>
                <a:latin typeface="Aharoni" pitchFamily="2" charset="-79"/>
                <a:cs typeface="Aharoni" pitchFamily="2" charset="-79"/>
              </a:rPr>
              <a:t>“</a:t>
            </a:r>
            <a:r>
              <a:rPr lang="en-US" sz="1050" i="1" dirty="0" smtClean="0">
                <a:solidFill>
                  <a:schemeClr val="bg2">
                    <a:lumMod val="25000"/>
                  </a:schemeClr>
                </a:solidFill>
                <a:latin typeface="Aharoni" pitchFamily="2" charset="-79"/>
                <a:cs typeface="Aharoni" pitchFamily="2" charset="-79"/>
              </a:rPr>
              <a:t>Society exists through a process of transmission quite as much as biological life. This transmission occurs by means of communication of habits of doing, thinking and feeling from the older to the younger” </a:t>
            </a:r>
            <a:r>
              <a:rPr lang="en-US" sz="1050" dirty="0" smtClean="0">
                <a:solidFill>
                  <a:schemeClr val="bg2">
                    <a:lumMod val="25000"/>
                  </a:schemeClr>
                </a:solidFill>
                <a:latin typeface="Aharoni" pitchFamily="2" charset="-79"/>
                <a:cs typeface="Aharoni" pitchFamily="2" charset="-79"/>
              </a:rPr>
              <a:t>remarked John Dewy a philosopher, psychologist and educational reformer </a:t>
            </a:r>
          </a:p>
          <a:p>
            <a:pPr algn="just">
              <a:lnSpc>
                <a:spcPct val="150000"/>
              </a:lnSpc>
            </a:pPr>
            <a:r>
              <a:rPr lang="en-US" sz="1050" dirty="0" smtClean="0">
                <a:solidFill>
                  <a:schemeClr val="bg2">
                    <a:lumMod val="10000"/>
                  </a:schemeClr>
                </a:solidFill>
                <a:latin typeface="Aharoni" pitchFamily="2" charset="-79"/>
                <a:cs typeface="Aharoni" pitchFamily="2" charset="-79"/>
              </a:rPr>
              <a:t>Communication in today’s fast changing world holds its own importance. Many developments are taking shape in the fields as diverse as Engineering, Filmmaking, Business or Science. An artist showcases his thoughts in his paintings, a filmmaker presents his ideas on screen. Similarly, a scientist showcases his research work in a Journal. The spark to explore keeps the fire of learning and sharing always alive finding representation in one or other medium of expression. This symposium on Neuroscience Communication is being organized to bridge the gap between students, basic scientists and the physicians on one side and the editors and publishers on the other side. In order to advance our knowledge of this vital interaction as well as the advancements in the field of neuroscience communication and education invited talks will be delivered by prominent individuals in the field. This will be followed by discussions. The workshop will discuss the current challenges in the field, attending limitations and tasks ahead. As explained by John locke, one of the Philosophers of 16</a:t>
            </a:r>
            <a:r>
              <a:rPr lang="en-US" sz="1050" baseline="30000" dirty="0" smtClean="0">
                <a:solidFill>
                  <a:schemeClr val="bg2">
                    <a:lumMod val="10000"/>
                  </a:schemeClr>
                </a:solidFill>
                <a:latin typeface="Aharoni" pitchFamily="2" charset="-79"/>
                <a:cs typeface="Aharoni" pitchFamily="2" charset="-79"/>
              </a:rPr>
              <a:t>th</a:t>
            </a:r>
            <a:r>
              <a:rPr lang="en-US" sz="1050" dirty="0" smtClean="0">
                <a:solidFill>
                  <a:schemeClr val="bg2">
                    <a:lumMod val="10000"/>
                  </a:schemeClr>
                </a:solidFill>
                <a:latin typeface="Aharoni" pitchFamily="2" charset="-79"/>
                <a:cs typeface="Aharoni" pitchFamily="2" charset="-79"/>
              </a:rPr>
              <a:t> century, </a:t>
            </a:r>
            <a:r>
              <a:rPr lang="en-US" sz="1050" i="1" dirty="0" smtClean="0">
                <a:solidFill>
                  <a:schemeClr val="bg2">
                    <a:lumMod val="10000"/>
                  </a:schemeClr>
                </a:solidFill>
                <a:latin typeface="Aharoni" pitchFamily="2" charset="-79"/>
                <a:cs typeface="Aharoni" pitchFamily="2" charset="-79"/>
              </a:rPr>
              <a:t>“No man's knowledge here can go beyond his experience.” </a:t>
            </a:r>
            <a:r>
              <a:rPr lang="en-US" sz="1050" dirty="0" smtClean="0">
                <a:solidFill>
                  <a:schemeClr val="bg2">
                    <a:lumMod val="10000"/>
                  </a:schemeClr>
                </a:solidFill>
                <a:latin typeface="Aharoni" pitchFamily="2" charset="-79"/>
                <a:cs typeface="Aharoni" pitchFamily="2" charset="-79"/>
              </a:rPr>
              <a:t>Each person whether from medicine or scientific background own their set of experiences which cannot be explored further if not questioned, if not brought to light though an expression medium. Communication plays a vital role in building experiences into shared knowledge strengthened by author’s copyrights and other mechanisms of information sharing by various indexing agencies.</a:t>
            </a:r>
            <a:r>
              <a:rPr lang="en-US" sz="1050" dirty="0" smtClean="0">
                <a:latin typeface="Aharoni" pitchFamily="2" charset="-79"/>
                <a:cs typeface="Aharoni" pitchFamily="2" charset="-79"/>
              </a:rPr>
              <a:t>	</a:t>
            </a:r>
          </a:p>
          <a:p>
            <a:pPr algn="just">
              <a:lnSpc>
                <a:spcPct val="150000"/>
              </a:lnSpc>
            </a:pPr>
            <a:r>
              <a:rPr lang="en-US" sz="1050" dirty="0" smtClean="0">
                <a:latin typeface="Aharoni" pitchFamily="2" charset="-79"/>
                <a:cs typeface="Aharoni" pitchFamily="2" charset="-79"/>
              </a:rPr>
              <a:t>Stem Cells applications are replete with controversies and benefits which need further studies. Challenges in communicating the applications of neural stem cells to public, patients and media will be discussed by experts.			</a:t>
            </a:r>
            <a:endParaRPr lang="en-US" sz="1050" dirty="0">
              <a:latin typeface="Aharoni" pitchFamily="2" charset="-79"/>
              <a:cs typeface="Aharoni" pitchFamily="2" charset="-79"/>
            </a:endParaRPr>
          </a:p>
        </p:txBody>
      </p:sp>
      <p:sp>
        <p:nvSpPr>
          <p:cNvPr id="5" name="Rectangle 4"/>
          <p:cNvSpPr/>
          <p:nvPr/>
        </p:nvSpPr>
        <p:spPr>
          <a:xfrm>
            <a:off x="304800" y="7239000"/>
            <a:ext cx="4724400" cy="430887"/>
          </a:xfrm>
          <a:prstGeom prst="rect">
            <a:avLst/>
          </a:prstGeom>
        </p:spPr>
        <p:txBody>
          <a:bodyPr wrap="square">
            <a:spAutoFit/>
          </a:bodyPr>
          <a:lstStyle/>
          <a:p>
            <a:r>
              <a:rPr lang="en-US" sz="1050" b="1" dirty="0" smtClean="0">
                <a:solidFill>
                  <a:schemeClr val="bg2">
                    <a:lumMod val="10000"/>
                  </a:schemeClr>
                </a:solidFill>
                <a:latin typeface="Aharoni" pitchFamily="2" charset="-79"/>
                <a:cs typeface="Aharoni" pitchFamily="2" charset="-79"/>
              </a:rPr>
              <a:t>We invite trainees, faculty, publishers and editors to share their experiences on this </a:t>
            </a:r>
            <a:r>
              <a:rPr lang="en-US" sz="1100" b="1" dirty="0" smtClean="0">
                <a:solidFill>
                  <a:schemeClr val="bg2">
                    <a:lumMod val="10000"/>
                  </a:schemeClr>
                </a:solidFill>
                <a:latin typeface="Aharoni" pitchFamily="2" charset="-79"/>
                <a:cs typeface="Aharoni" pitchFamily="2" charset="-79"/>
              </a:rPr>
              <a:t>unique platform</a:t>
            </a:r>
            <a:endParaRPr lang="en-US" sz="1100" dirty="0">
              <a:solidFill>
                <a:schemeClr val="bg2">
                  <a:lumMod val="10000"/>
                </a:schemeClr>
              </a:solidFill>
              <a:latin typeface="Aharoni" pitchFamily="2" charset="-79"/>
              <a:cs typeface="Aharoni" pitchFamily="2" charset="-79"/>
            </a:endParaRPr>
          </a:p>
        </p:txBody>
      </p:sp>
      <p:sp>
        <p:nvSpPr>
          <p:cNvPr id="6" name="Footer Placeholder 3"/>
          <p:cNvSpPr>
            <a:spLocks noGrp="1"/>
          </p:cNvSpPr>
          <p:nvPr>
            <p:ph type="ftr" sz="quarter" idx="11"/>
          </p:nvPr>
        </p:nvSpPr>
        <p:spPr>
          <a:xfrm>
            <a:off x="457200" y="8077201"/>
            <a:ext cx="6019800" cy="838200"/>
          </a:xfrm>
        </p:spPr>
        <p:style>
          <a:lnRef idx="1">
            <a:schemeClr val="accent3"/>
          </a:lnRef>
          <a:fillRef idx="2">
            <a:schemeClr val="accent3"/>
          </a:fillRef>
          <a:effectRef idx="1">
            <a:schemeClr val="accent3"/>
          </a:effectRef>
          <a:fontRef idx="minor">
            <a:schemeClr val="dk1"/>
          </a:fontRef>
        </p:style>
        <p:txBody>
          <a:bodyPr/>
          <a:lstStyle/>
          <a:p>
            <a:endParaRPr lang="en-US" b="1" dirty="0" smtClean="0">
              <a:solidFill>
                <a:schemeClr val="bg2">
                  <a:lumMod val="50000"/>
                </a:schemeClr>
              </a:solidFill>
            </a:endParaRPr>
          </a:p>
          <a:p>
            <a:r>
              <a:rPr lang="en-US" b="1" dirty="0" smtClean="0">
                <a:solidFill>
                  <a:schemeClr val="bg2">
                    <a:lumMod val="50000"/>
                  </a:schemeClr>
                </a:solidFill>
              </a:rPr>
              <a:t>Workshop on Neuroscience Communication</a:t>
            </a:r>
          </a:p>
          <a:p>
            <a:r>
              <a:rPr lang="en-US" b="1" dirty="0" smtClean="0">
                <a:solidFill>
                  <a:schemeClr val="bg2">
                    <a:lumMod val="50000"/>
                  </a:schemeClr>
                </a:solidFill>
              </a:rPr>
              <a:t>Convener : </a:t>
            </a:r>
            <a:r>
              <a:rPr lang="en-US" b="1" dirty="0" smtClean="0">
                <a:solidFill>
                  <a:schemeClr val="bg2">
                    <a:lumMod val="50000"/>
                  </a:schemeClr>
                </a:solidFill>
                <a:cs typeface="Arial" pitchFamily="34" charset="0"/>
              </a:rPr>
              <a:t>AKSHAY ANAND  Editor, Annals of Neurosciences</a:t>
            </a:r>
          </a:p>
          <a:p>
            <a:r>
              <a:rPr lang="en-US" b="1" dirty="0" smtClean="0">
                <a:solidFill>
                  <a:schemeClr val="bg2">
                    <a:lumMod val="50000"/>
                  </a:schemeClr>
                </a:solidFill>
                <a:cs typeface="Arial" pitchFamily="34" charset="0"/>
              </a:rPr>
              <a:t>neurostemtalk3036@gmail.com, Tel:+919914209090,+91981596102</a:t>
            </a:r>
          </a:p>
          <a:p>
            <a:r>
              <a:rPr lang="en-US" b="1" dirty="0" smtClean="0">
                <a:solidFill>
                  <a:schemeClr val="bg2">
                    <a:lumMod val="50000"/>
                  </a:schemeClr>
                </a:solidFill>
                <a:cs typeface="Arial" pitchFamily="34" charset="0"/>
              </a:rPr>
              <a:t>www.annalsofneurosciences.org</a:t>
            </a:r>
            <a:endParaRPr lang="en-US" dirty="0" smtClean="0">
              <a:solidFill>
                <a:schemeClr val="bg2">
                  <a:lumMod val="50000"/>
                </a:schemeClr>
              </a:solidFill>
            </a:endParaRPr>
          </a:p>
          <a:p>
            <a:endParaRPr lang="en-US" dirty="0">
              <a:solidFill>
                <a:schemeClr val="bg2">
                  <a:lumMod val="50000"/>
                </a:schemeClr>
              </a:solidFill>
            </a:endParaRPr>
          </a:p>
        </p:txBody>
      </p:sp>
      <p:pic>
        <p:nvPicPr>
          <p:cNvPr id="7" name="Picture 2" descr="Neurology PGI"/>
          <p:cNvPicPr>
            <a:picLocks noChangeAspect="1" noChangeArrowheads="1"/>
          </p:cNvPicPr>
          <p:nvPr/>
        </p:nvPicPr>
        <p:blipFill>
          <a:blip r:embed="rId3"/>
          <a:srcRect l="46000" r="36000"/>
          <a:stretch>
            <a:fillRect/>
          </a:stretch>
        </p:blipFill>
        <p:spPr bwMode="auto">
          <a:xfrm>
            <a:off x="228600" y="8153400"/>
            <a:ext cx="685800" cy="68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2" descr="Neurology PGI"/>
          <p:cNvPicPr>
            <a:picLocks noChangeAspect="1" noChangeArrowheads="1"/>
          </p:cNvPicPr>
          <p:nvPr/>
        </p:nvPicPr>
        <p:blipFill>
          <a:blip r:embed="rId3"/>
          <a:srcRect l="64000" r="18000"/>
          <a:stretch>
            <a:fillRect/>
          </a:stretch>
        </p:blipFill>
        <p:spPr bwMode="auto">
          <a:xfrm>
            <a:off x="5943600" y="8153400"/>
            <a:ext cx="762000" cy="68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252</Words>
  <Application>Microsoft Office PowerPoint</Application>
  <PresentationFormat>On-screen Show (4:3)</PresentationFormat>
  <Paragraphs>65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Keshav</dc:creator>
  <cp:lastModifiedBy>Keshav</cp:lastModifiedBy>
  <cp:revision>75</cp:revision>
  <dcterms:created xsi:type="dcterms:W3CDTF">2012-08-24T10:30:40Z</dcterms:created>
  <dcterms:modified xsi:type="dcterms:W3CDTF">2012-09-22T04:08:13Z</dcterms:modified>
</cp:coreProperties>
</file>